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10"/>
  </p:notesMasterIdLst>
  <p:handoutMasterIdLst>
    <p:handoutMasterId r:id="rId11"/>
  </p:handoutMasterIdLst>
  <p:sldIdLst>
    <p:sldId id="746" r:id="rId4"/>
    <p:sldId id="747" r:id="rId5"/>
    <p:sldId id="739" r:id="rId6"/>
    <p:sldId id="357" r:id="rId7"/>
    <p:sldId id="765" r:id="rId8"/>
    <p:sldId id="756" r:id="rId9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CC0066"/>
    <a:srgbClr val="DF6CA5"/>
    <a:srgbClr val="FFFFCC"/>
    <a:srgbClr val="CCFFFF"/>
    <a:srgbClr val="66FF33"/>
    <a:srgbClr val="FF66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88208" autoAdjust="0"/>
  </p:normalViewPr>
  <p:slideViewPr>
    <p:cSldViewPr snapToGrid="0">
      <p:cViewPr varScale="1">
        <p:scale>
          <a:sx n="67" d="100"/>
          <a:sy n="67" d="100"/>
        </p:scale>
        <p:origin x="77" y="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1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2143"/>
          </a:xfrm>
          <a:prstGeom prst="rect">
            <a:avLst/>
          </a:prstGeom>
        </p:spPr>
        <p:txBody>
          <a:bodyPr vert="horz" lIns="95448" tIns="47724" rIns="95448" bIns="477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48" tIns="47724" rIns="95448" bIns="47724" rtlCol="0"/>
          <a:lstStyle>
            <a:lvl1pPr algn="r">
              <a:defRPr sz="1300"/>
            </a:lvl1pPr>
          </a:lstStyle>
          <a:p>
            <a:fld id="{BEF37C28-E2D4-46C6-ACB2-03C304D0597C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0824"/>
            <a:ext cx="3076977" cy="512142"/>
          </a:xfrm>
          <a:prstGeom prst="rect">
            <a:avLst/>
          </a:prstGeom>
        </p:spPr>
        <p:txBody>
          <a:bodyPr vert="horz" lIns="95448" tIns="47724" rIns="95448" bIns="47724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48" tIns="47724" rIns="95448" bIns="47724" rtlCol="0" anchor="b"/>
          <a:lstStyle>
            <a:lvl1pPr algn="r">
              <a:defRPr sz="1300"/>
            </a:lvl1pPr>
          </a:lstStyle>
          <a:p>
            <a:fld id="{3D28041F-7850-4D0D-B9BE-6FFC9D76F33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880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9017" tIns="49508" rIns="99017" bIns="49508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17" tIns="49508" rIns="99017" bIns="49508" rtlCol="0"/>
          <a:lstStyle>
            <a:lvl1pPr algn="r">
              <a:defRPr sz="1300"/>
            </a:lvl1pPr>
          </a:lstStyle>
          <a:p>
            <a:fld id="{63FD32B8-72C2-423B-9045-B82CBFC07990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17" tIns="49508" rIns="99017" bIns="495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17" tIns="49508" rIns="99017" bIns="495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9017" tIns="49508" rIns="99017" bIns="49508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17" tIns="49508" rIns="99017" bIns="49508" rtlCol="0" anchor="b"/>
          <a:lstStyle>
            <a:lvl1pPr algn="r">
              <a:defRPr sz="1300"/>
            </a:lvl1pPr>
          </a:lstStyle>
          <a:p>
            <a:fld id="{B8CD8F4B-E1C5-4C85-95F4-0B151E93B38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11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0B670-C50B-4A51-8703-4BFB9F69A92B}" type="slidenum">
              <a:rPr lang="ja-JP" altLang="en-US"/>
              <a:pPr/>
              <a:t>1</a:t>
            </a:fld>
            <a:endParaRPr lang="en-US" altLang="ja-JP" dirty="0"/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837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131D-65E5-4BB6-8383-89255B3DDB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16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 would like to share the current status of the UN Decade and relevant activities.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know, </a:t>
            </a:r>
            <a:r>
              <a:rPr lang="en-GB" dirty="0" err="1"/>
              <a:t>OceanPredict</a:t>
            </a:r>
            <a:r>
              <a:rPr lang="en-GB" dirty="0"/>
              <a:t> proposed a decade program named “</a:t>
            </a:r>
            <a:r>
              <a:rPr lang="en-GB" dirty="0" err="1"/>
              <a:t>ForeSea</a:t>
            </a:r>
            <a:r>
              <a:rPr lang="en-GB" dirty="0"/>
              <a:t>: The ocean prediction capacity of the future.”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131D-65E5-4BB6-8383-89255B3DDB0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328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D8F4B-E1C5-4C85-95F4-0B151E93B380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537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131D-65E5-4BB6-8383-89255B3DDB0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55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131D-65E5-4BB6-8383-89255B3DDB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0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48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6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49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8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16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0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44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4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89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655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87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34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DEF-8980-B84C-BD0B-7C6AE8C32A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81F2-7449-0644-80B0-D743C98043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94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060"/>
              </a:buClr>
              <a:buSzPct val="90000"/>
              <a:buFont typeface="Wingdings 3" panose="05040102010807070707" pitchFamily="18" charset="2"/>
              <a:buChar char=""/>
              <a:defRPr>
                <a:solidFill>
                  <a:srgbClr val="0020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002060"/>
              </a:buClr>
              <a:buSzPct val="80000"/>
              <a:buFont typeface="Wingdings 3" panose="05040102010807070707" pitchFamily="18" charset="2"/>
              <a:buChar char="}"/>
              <a:defRPr>
                <a:solidFill>
                  <a:srgbClr val="002060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rgbClr val="002060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rgbClr val="002060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rgbClr val="00206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527051" y="-26988"/>
            <a:ext cx="10972800" cy="83661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8C06AC-0697-4598-B48F-5A24453B9D11}" type="datetime1">
              <a:rPr lang="ja-JP" altLang="en-US"/>
              <a:pPr>
                <a:defRPr/>
              </a:pPr>
              <a:t>2021/4/26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71C2F5-118C-4A99-9183-5A86CA57EF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51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369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31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80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48431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7667" y="148431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06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0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01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07337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974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797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587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43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1" y="274639"/>
            <a:ext cx="2770716" cy="57356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108951" cy="5735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667" y="1484313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7667" y="1484313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0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78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44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672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54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34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87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9AD1-1270-4D72-9A63-BB75166715BE}" type="datetimeFigureOut">
              <a:rPr kumimoji="1" lang="ja-JP" altLang="en-US" smtClean="0"/>
              <a:pPr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76FAF-7074-4FD9-8D34-6613333E8AD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3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9091DEF-8980-B84C-BD0B-7C6AE8C32A91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4/26/2021</a:t>
            </a:fld>
            <a:endParaRPr kumimoji="0"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kumimoji="0"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8F281F2-7449-0644-80B0-D743C9804371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4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48431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672075" y="-930988"/>
            <a:ext cx="13488821" cy="1440160"/>
          </a:xfrm>
          <a:prstGeom prst="rect">
            <a:avLst/>
          </a:prstGeom>
          <a:solidFill>
            <a:srgbClr val="B3CA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/>
          <a:lstStyle/>
          <a:p>
            <a:pPr>
              <a:defRPr/>
            </a:pPr>
            <a:endParaRPr lang="en-GB" sz="180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-528736" y="5949280"/>
            <a:ext cx="13488821" cy="1440160"/>
          </a:xfrm>
          <a:prstGeom prst="rect">
            <a:avLst/>
          </a:prstGeom>
          <a:solidFill>
            <a:srgbClr val="B3CA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/>
          <a:lstStyle/>
          <a:p>
            <a:pPr>
              <a:defRPr/>
            </a:pPr>
            <a:endParaRPr lang="en-GB" sz="1800"/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-48683" y="6550744"/>
            <a:ext cx="12481387" cy="440556"/>
          </a:xfrm>
          <a:prstGeom prst="roundRect">
            <a:avLst/>
          </a:prstGeom>
          <a:solidFill>
            <a:srgbClr val="2C527C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1003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300" dirty="0">
                <a:solidFill>
                  <a:schemeClr val="accent3">
                    <a:lumMod val="95000"/>
                  </a:schemeClr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OPST-2 meeting, </a:t>
            </a:r>
            <a:r>
              <a:rPr lang="en-GB" sz="1300" dirty="0" err="1">
                <a:solidFill>
                  <a:schemeClr val="accent3">
                    <a:lumMod val="95000"/>
                  </a:schemeClr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GoTo</a:t>
            </a:r>
            <a:r>
              <a:rPr lang="en-GB" sz="1300" dirty="0">
                <a:solidFill>
                  <a:schemeClr val="accent3">
                    <a:lumMod val="95000"/>
                  </a:schemeClr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 meeting, 8, 9 and 11 June 2020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678E93C-F495-473F-9298-3E3749CC449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472" y="39386"/>
            <a:ext cx="3790189" cy="66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3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Text Box 2"/>
          <p:cNvSpPr txBox="1">
            <a:spLocks noChangeArrowheads="1"/>
          </p:cNvSpPr>
          <p:nvPr/>
        </p:nvSpPr>
        <p:spPr bwMode="auto">
          <a:xfrm>
            <a:off x="1828800" y="457201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000" dirty="0">
              <a:latin typeface="Times New Roman" pitchFamily="18" charset="0"/>
            </a:endParaRPr>
          </a:p>
        </p:txBody>
      </p:sp>
      <p:sp>
        <p:nvSpPr>
          <p:cNvPr id="836611" name="Text Box 3"/>
          <p:cNvSpPr txBox="1">
            <a:spLocks noGrp="1" noChangeArrowheads="1"/>
          </p:cNvSpPr>
          <p:nvPr>
            <p:ph type="ctrTitle" idx="4294967295"/>
          </p:nvPr>
        </p:nvSpPr>
        <p:spPr>
          <a:xfrm>
            <a:off x="1524001" y="2130426"/>
            <a:ext cx="8964891" cy="147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533400" indent="-533400"/>
            <a:lvl2pPr marL="533400" indent="-533400"/>
            <a:lvl3pPr marL="533400" indent="-533400"/>
            <a:lvl4pPr marL="533400" indent="-533400"/>
            <a:lvl5pPr marL="533400" indent="-533400"/>
            <a:lvl6pPr marL="990600" indent="-533400"/>
            <a:lvl7pPr marL="1447800" indent="-533400"/>
            <a:lvl8pPr marL="1905000" indent="-533400"/>
            <a:lvl9pPr marL="2362200" indent="-533400"/>
          </a:lstStyle>
          <a:p>
            <a:r>
              <a:rPr lang="en-US" altLang="ja-JP" sz="4000" dirty="0" err="1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OceanPredict</a:t>
            </a:r>
            <a: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OS-Eval Task Team</a:t>
            </a:r>
            <a:b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9</a:t>
            </a:r>
            <a:r>
              <a:rPr lang="en-US" altLang="ja-JP" sz="4000" baseline="30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</a:t>
            </a:r>
            <a: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web meeting</a:t>
            </a:r>
            <a:b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(Apr. 28</a:t>
            </a:r>
            <a:r>
              <a:rPr lang="en-US" altLang="ja-JP" sz="4000" baseline="30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</a:t>
            </a:r>
            <a:r>
              <a:rPr lang="en-US" altLang="ja-JP" sz="4000" dirty="0">
                <a:solidFill>
                  <a:srgbClr val="CC0066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2021, 21:00UTC) </a:t>
            </a:r>
          </a:p>
        </p:txBody>
      </p:sp>
    </p:spTree>
    <p:extLst>
      <p:ext uri="{BB962C8B-B14F-4D97-AF65-F5344CB8AC3E}">
        <p14:creationId xmlns:p14="http://schemas.microsoft.com/office/powerpoint/2010/main" val="307585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12063" y="763679"/>
            <a:ext cx="11800503" cy="3647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347788" indent="-1347788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00:00-00:02:</a:t>
            </a:r>
            <a:r>
              <a:rPr lang="en-US" altLang="ja-JP" sz="2400" dirty="0"/>
              <a:t> </a:t>
            </a:r>
            <a:r>
              <a:rPr lang="en-US" altLang="ja-JP" sz="2400" b="1" dirty="0"/>
              <a:t>Introduction</a:t>
            </a:r>
          </a:p>
          <a:p>
            <a:pPr marL="1611313" indent="-1611313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00:02-00:12:</a:t>
            </a:r>
            <a:r>
              <a:rPr lang="en-US" altLang="ja-JP" sz="2400" dirty="0"/>
              <a:t> </a:t>
            </a:r>
            <a:r>
              <a:rPr lang="en-US" altLang="ja-JP" sz="2400" b="1" dirty="0"/>
              <a:t>Presentation 1</a:t>
            </a:r>
            <a:r>
              <a:rPr lang="en-US" altLang="ja-JP" sz="2400" dirty="0"/>
              <a:t>: On the</a:t>
            </a:r>
            <a:r>
              <a:rPr lang="ja-JP" altLang="en-US" sz="2400" dirty="0"/>
              <a:t> </a:t>
            </a:r>
            <a:r>
              <a:rPr lang="en-US" altLang="ja-JP" sz="2400" dirty="0"/>
              <a:t>recent</a:t>
            </a:r>
            <a:r>
              <a:rPr lang="ja-JP" altLang="en-US" sz="2400" dirty="0"/>
              <a:t> </a:t>
            </a:r>
            <a:r>
              <a:rPr lang="en-US" altLang="ja-JP" sz="2400" dirty="0"/>
              <a:t>fast</a:t>
            </a:r>
            <a:r>
              <a:rPr lang="ja-JP" altLang="en-US" sz="2400" dirty="0"/>
              <a:t> </a:t>
            </a:r>
            <a:r>
              <a:rPr lang="en-US" altLang="ja-JP" sz="2400" dirty="0"/>
              <a:t>salinity</a:t>
            </a:r>
            <a:r>
              <a:rPr lang="ja-JP" altLang="en-US" sz="2400" dirty="0"/>
              <a:t> </a:t>
            </a:r>
            <a:r>
              <a:rPr lang="en-US" altLang="ja-JP" sz="2400" dirty="0"/>
              <a:t>drift of Argo floats </a:t>
            </a:r>
            <a:r>
              <a:rPr lang="en-US" altLang="ja-JP" sz="2400" dirty="0">
                <a:solidFill>
                  <a:srgbClr val="7030A0"/>
                </a:solidFill>
              </a:rPr>
              <a:t>(Kanako Sato, JAMSTEC)</a:t>
            </a:r>
          </a:p>
          <a:p>
            <a:pPr marL="1611313" indent="-1611313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00:12-00:22:</a:t>
            </a:r>
            <a:r>
              <a:rPr lang="en-US" altLang="ja-JP" sz="2400" dirty="0"/>
              <a:t> </a:t>
            </a:r>
            <a:r>
              <a:rPr lang="en-US" altLang="ja-JP" sz="2400" b="1" dirty="0"/>
              <a:t>Presentation 2</a:t>
            </a:r>
            <a:r>
              <a:rPr lang="en-US" altLang="ja-JP" sz="2400" dirty="0"/>
              <a:t>: Impact of the recent fast salinity drift of Argo floats on the ECMWF reanalysis </a:t>
            </a:r>
            <a:r>
              <a:rPr lang="en-US" altLang="ja-JP" sz="2400" dirty="0">
                <a:solidFill>
                  <a:srgbClr val="7030A0"/>
                </a:solidFill>
              </a:rPr>
              <a:t>(Hao </a:t>
            </a:r>
            <a:r>
              <a:rPr lang="en-US" altLang="ja-JP" sz="2400" dirty="0" err="1">
                <a:solidFill>
                  <a:srgbClr val="7030A0"/>
                </a:solidFill>
              </a:rPr>
              <a:t>Zuo</a:t>
            </a:r>
            <a:r>
              <a:rPr lang="en-US" altLang="ja-JP" sz="2400" dirty="0">
                <a:solidFill>
                  <a:srgbClr val="7030A0"/>
                </a:solidFill>
              </a:rPr>
              <a:t>, ECMWF) </a:t>
            </a:r>
          </a:p>
          <a:p>
            <a:pPr marL="1611313" indent="-1611313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00:22-00:25:</a:t>
            </a:r>
            <a:r>
              <a:rPr lang="en-US" altLang="ja-JP" sz="2400" dirty="0"/>
              <a:t> Additional information on the fast salinity drift </a:t>
            </a:r>
            <a:r>
              <a:rPr lang="en-US" altLang="ja-JP" sz="2400" dirty="0">
                <a:solidFill>
                  <a:srgbClr val="7030A0"/>
                </a:solidFill>
              </a:rPr>
              <a:t>(Elisabeth Remy, MOI) </a:t>
            </a:r>
          </a:p>
          <a:p>
            <a:pPr marL="1611313" indent="-1611313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00:25-00:40:</a:t>
            </a:r>
            <a:r>
              <a:rPr lang="en-US" altLang="ja-JP" sz="2400" dirty="0"/>
              <a:t> Discussion on the fast salinity drift of Argo floats</a:t>
            </a:r>
            <a:endParaRPr lang="en-US" altLang="ja-JP" sz="2400" dirty="0">
              <a:solidFill>
                <a:srgbClr val="7030A0"/>
              </a:solidFill>
            </a:endParaRPr>
          </a:p>
          <a:p>
            <a:pPr marL="1611313" indent="-1611313"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00:40-00:55:</a:t>
            </a:r>
            <a:r>
              <a:rPr lang="en-US" altLang="ja-JP" sz="2400" dirty="0"/>
              <a:t> Discussion on the UN Decade and </a:t>
            </a:r>
            <a:r>
              <a:rPr lang="en-US" altLang="ja-JP" sz="2400" dirty="0" err="1"/>
              <a:t>SynObs</a:t>
            </a:r>
            <a:r>
              <a:rPr lang="en-US" altLang="ja-JP" sz="2400" dirty="0">
                <a:solidFill>
                  <a:srgbClr val="7030A0"/>
                </a:solidFill>
              </a:rPr>
              <a:t> </a:t>
            </a:r>
          </a:p>
          <a:p>
            <a:pPr>
              <a:spcBef>
                <a:spcPts val="300"/>
              </a:spcBef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00:55-01:00</a:t>
            </a:r>
            <a:r>
              <a:rPr lang="en-US" altLang="ja-JP" sz="2400" dirty="0"/>
              <a:t>: AOB</a:t>
            </a:r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EAB60922-BC55-43D7-8FC0-FEC54330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710" y="620713"/>
            <a:ext cx="320975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93B4DF50-7D25-4ECF-96AE-AB4B9559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78" y="188913"/>
            <a:ext cx="228600" cy="228600"/>
          </a:xfrm>
          <a:prstGeom prst="star5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0F8BC228-E475-435E-A477-4A65C4B0F713}"/>
              </a:ext>
            </a:extLst>
          </p:cNvPr>
          <p:cNvSpPr txBox="1">
            <a:spLocks noChangeArrowheads="1"/>
          </p:cNvSpPr>
          <p:nvPr/>
        </p:nvSpPr>
        <p:spPr>
          <a:xfrm>
            <a:off x="609212" y="42863"/>
            <a:ext cx="8801482" cy="577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kumimoji="0" lang="en-US" altLang="ja-JP" sz="2800" dirty="0">
                <a:latin typeface="Arial" panose="020B0604020202020204" pitchFamily="34" charset="0"/>
              </a:rPr>
              <a:t>Today’s Agenda</a:t>
            </a:r>
          </a:p>
        </p:txBody>
      </p:sp>
    </p:spTree>
    <p:extLst>
      <p:ext uri="{BB962C8B-B14F-4D97-AF65-F5344CB8AC3E}">
        <p14:creationId xmlns:p14="http://schemas.microsoft.com/office/powerpoint/2010/main" val="30325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05848" y="770107"/>
            <a:ext cx="11647062" cy="26161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C00000"/>
                </a:solidFill>
              </a:rPr>
              <a:t>We encourage </a:t>
            </a:r>
            <a:r>
              <a:rPr lang="en-US" altLang="ja-JP" sz="2400" dirty="0" err="1">
                <a:solidFill>
                  <a:srgbClr val="C00000"/>
                </a:solidFill>
              </a:rPr>
              <a:t>OceanPredict</a:t>
            </a:r>
            <a:r>
              <a:rPr lang="en-US" altLang="ja-JP" sz="2400" dirty="0">
                <a:solidFill>
                  <a:srgbClr val="C00000"/>
                </a:solidFill>
              </a:rPr>
              <a:t> centers (including research institutes) to check the impact of the salinity drift.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endParaRPr lang="en-US" altLang="ja-JP" sz="2400" dirty="0">
              <a:solidFill>
                <a:srgbClr val="CC0066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CC0066"/>
                </a:solidFill>
              </a:rPr>
              <a:t>Can we support Argo community by taking a reaction against the fast salinity drift?</a:t>
            </a:r>
          </a:p>
          <a:p>
            <a:pPr marL="62865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For example, issuing an observation impact statement on this problem</a:t>
            </a:r>
          </a:p>
          <a:p>
            <a:pPr marL="62865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EAB60922-BC55-43D7-8FC0-FEC54330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280" y="620713"/>
            <a:ext cx="881485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93B4DF50-7D25-4ECF-96AE-AB4B9559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48" y="188913"/>
            <a:ext cx="228600" cy="228600"/>
          </a:xfrm>
          <a:prstGeom prst="star5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0F8BC228-E475-435E-A477-4A65C4B0F713}"/>
              </a:ext>
            </a:extLst>
          </p:cNvPr>
          <p:cNvSpPr txBox="1">
            <a:spLocks noChangeArrowheads="1"/>
          </p:cNvSpPr>
          <p:nvPr/>
        </p:nvSpPr>
        <p:spPr>
          <a:xfrm>
            <a:off x="449192" y="42863"/>
            <a:ext cx="9197728" cy="577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kumimoji="0" lang="en-US" altLang="ja-JP" sz="2800" dirty="0">
                <a:latin typeface="Arial" panose="020B0604020202020204" pitchFamily="34" charset="0"/>
              </a:rPr>
              <a:t>Discussion on the fast salinity drift of the Argo floats</a:t>
            </a:r>
          </a:p>
        </p:txBody>
      </p:sp>
    </p:spTree>
    <p:extLst>
      <p:ext uri="{BB962C8B-B14F-4D97-AF65-F5344CB8AC3E}">
        <p14:creationId xmlns:p14="http://schemas.microsoft.com/office/powerpoint/2010/main" val="23981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5674F6-D266-4F85-AA54-8525190868D1}"/>
              </a:ext>
            </a:extLst>
          </p:cNvPr>
          <p:cNvSpPr txBox="1"/>
          <p:nvPr/>
        </p:nvSpPr>
        <p:spPr>
          <a:xfrm>
            <a:off x="140191" y="122910"/>
            <a:ext cx="816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u="sng" dirty="0">
                <a:solidFill>
                  <a:srgbClr val="0000FF"/>
                </a:solidFill>
              </a:rPr>
              <a:t>Summary of OP contributions to the UN Decade</a:t>
            </a:r>
            <a:endParaRPr kumimoji="1" lang="en-US" altLang="ja-JP" sz="2800" u="sng" dirty="0">
              <a:solidFill>
                <a:srgbClr val="0000FF"/>
              </a:solidFill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6C43DED-CDCD-44CE-8B1C-CE5261C8AED3}"/>
              </a:ext>
            </a:extLst>
          </p:cNvPr>
          <p:cNvSpPr/>
          <p:nvPr/>
        </p:nvSpPr>
        <p:spPr>
          <a:xfrm>
            <a:off x="878484" y="2020455"/>
            <a:ext cx="2493818" cy="117301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>
                <a:solidFill>
                  <a:schemeClr val="bg2">
                    <a:lumMod val="10000"/>
                  </a:schemeClr>
                </a:solidFill>
              </a:rPr>
              <a:t>OceanPredict</a:t>
            </a:r>
            <a:endParaRPr kumimoji="1" lang="en-US" altLang="ja-JP" sz="24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kumimoji="1" lang="en-US" altLang="ja-JP" sz="2400" dirty="0">
                <a:solidFill>
                  <a:schemeClr val="bg2">
                    <a:lumMod val="10000"/>
                  </a:schemeClr>
                </a:solidFill>
              </a:rPr>
              <a:t>Scie</a:t>
            </a:r>
            <a:r>
              <a:rPr lang="en-US" altLang="ja-JP" sz="2400" dirty="0">
                <a:solidFill>
                  <a:schemeClr val="bg2">
                    <a:lumMod val="10000"/>
                  </a:schemeClr>
                </a:solidFill>
              </a:rPr>
              <a:t>nce team</a:t>
            </a:r>
            <a:endParaRPr kumimoji="1" lang="ja-JP" alt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21ABCA7-C979-4C0D-973B-E7E185E8A69D}"/>
              </a:ext>
            </a:extLst>
          </p:cNvPr>
          <p:cNvSpPr/>
          <p:nvPr/>
        </p:nvSpPr>
        <p:spPr>
          <a:xfrm>
            <a:off x="6439799" y="1935963"/>
            <a:ext cx="1976583" cy="1246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ForeSea</a:t>
            </a:r>
            <a:endParaRPr kumimoji="1" lang="en-US" altLang="ja-JP" dirty="0"/>
          </a:p>
          <a:p>
            <a:pPr algn="ctr"/>
            <a:r>
              <a:rPr lang="en-US" altLang="ja-JP" dirty="0"/>
              <a:t>Enhance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value</a:t>
            </a:r>
            <a:r>
              <a:rPr lang="ja-JP" altLang="en-US" dirty="0"/>
              <a:t> </a:t>
            </a:r>
            <a:r>
              <a:rPr lang="en-US" altLang="ja-JP" dirty="0"/>
              <a:t>chain</a:t>
            </a:r>
            <a:r>
              <a:rPr lang="ja-JP" altLang="en-US" dirty="0"/>
              <a:t> </a:t>
            </a:r>
            <a:r>
              <a:rPr lang="en-US" altLang="ja-JP" dirty="0"/>
              <a:t>b/w</a:t>
            </a:r>
            <a:r>
              <a:rPr lang="ja-JP" altLang="en-US" dirty="0"/>
              <a:t> </a:t>
            </a:r>
            <a:r>
              <a:rPr lang="en-US" altLang="ja-JP" dirty="0"/>
              <a:t>OP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users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D9B71E3-D065-4528-A551-2C5CB8F5C994}"/>
              </a:ext>
            </a:extLst>
          </p:cNvPr>
          <p:cNvSpPr/>
          <p:nvPr/>
        </p:nvSpPr>
        <p:spPr>
          <a:xfrm>
            <a:off x="6439799" y="3695068"/>
            <a:ext cx="1976583" cy="1246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CoastPredict</a:t>
            </a:r>
            <a:endParaRPr kumimoji="1" lang="en-US" altLang="ja-JP" dirty="0"/>
          </a:p>
          <a:p>
            <a:pPr algn="ctr">
              <a:spcBef>
                <a:spcPts val="1200"/>
              </a:spcBef>
            </a:pPr>
            <a:r>
              <a:rPr lang="en-US" altLang="ja-JP" dirty="0"/>
              <a:t>development of coast predictions and their use </a:t>
            </a:r>
            <a:endParaRPr kumimoji="1" lang="en-US" altLang="ja-JP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03B5730-78A5-4D6C-8CEB-4CEE7025F444}"/>
              </a:ext>
            </a:extLst>
          </p:cNvPr>
          <p:cNvSpPr/>
          <p:nvPr/>
        </p:nvSpPr>
        <p:spPr>
          <a:xfrm>
            <a:off x="3510848" y="792018"/>
            <a:ext cx="2311146" cy="8211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2">
                    <a:lumMod val="10000"/>
                  </a:schemeClr>
                </a:solidFill>
              </a:rPr>
              <a:t>OS-Eval TT</a:t>
            </a:r>
            <a:endParaRPr kumimoji="1" lang="en-US" altLang="ja-JP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EBBEE04-3477-43BB-8F52-7C7B00AB86E6}"/>
              </a:ext>
            </a:extLst>
          </p:cNvPr>
          <p:cNvSpPr/>
          <p:nvPr/>
        </p:nvSpPr>
        <p:spPr>
          <a:xfrm>
            <a:off x="3405659" y="3926397"/>
            <a:ext cx="2311146" cy="8211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2">
                    <a:lumMod val="10000"/>
                  </a:schemeClr>
                </a:solidFill>
              </a:rPr>
              <a:t>COSS-TT</a:t>
            </a:r>
            <a:endParaRPr kumimoji="1" lang="en-US" altLang="ja-JP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57ACF2E-3C24-46CF-8478-2AFEC592D9FB}"/>
              </a:ext>
            </a:extLst>
          </p:cNvPr>
          <p:cNvSpPr/>
          <p:nvPr/>
        </p:nvSpPr>
        <p:spPr>
          <a:xfrm>
            <a:off x="878484" y="5455798"/>
            <a:ext cx="2493818" cy="117301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2">
                    <a:lumMod val="10000"/>
                  </a:schemeClr>
                </a:solidFill>
              </a:rPr>
              <a:t>GOOS</a:t>
            </a:r>
            <a:endParaRPr kumimoji="1" lang="en-US" altLang="ja-JP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7C78B11-E0D1-4D96-928D-1BA1134F28F3}"/>
              </a:ext>
            </a:extLst>
          </p:cNvPr>
          <p:cNvSpPr/>
          <p:nvPr/>
        </p:nvSpPr>
        <p:spPr>
          <a:xfrm>
            <a:off x="6546019" y="5389940"/>
            <a:ext cx="1976583" cy="1246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ObsCoDe</a:t>
            </a:r>
            <a:endParaRPr kumimoji="1" lang="en-US" altLang="ja-JP" dirty="0"/>
          </a:p>
          <a:p>
            <a:pPr algn="ctr"/>
            <a:r>
              <a:rPr lang="en-US" altLang="ja-JP" dirty="0"/>
              <a:t>Observing system design for various purposes.</a:t>
            </a:r>
            <a:endParaRPr kumimoji="1" lang="ja-JP" altLang="en-US" dirty="0"/>
          </a:p>
        </p:txBody>
      </p:sp>
      <p:sp>
        <p:nvSpPr>
          <p:cNvPr id="14" name="矢印: 折線 13">
            <a:extLst>
              <a:ext uri="{FF2B5EF4-FFF2-40B4-BE49-F238E27FC236}">
                <a16:creationId xmlns:a16="http://schemas.microsoft.com/office/drawing/2014/main" id="{BCACCB6B-2F99-464A-8BE6-2D129FBFD515}"/>
              </a:ext>
            </a:extLst>
          </p:cNvPr>
          <p:cNvSpPr/>
          <p:nvPr/>
        </p:nvSpPr>
        <p:spPr>
          <a:xfrm rot="5400000">
            <a:off x="7838701" y="-832915"/>
            <a:ext cx="932873" cy="472573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矢印: 折線 16">
            <a:extLst>
              <a:ext uri="{FF2B5EF4-FFF2-40B4-BE49-F238E27FC236}">
                <a16:creationId xmlns:a16="http://schemas.microsoft.com/office/drawing/2014/main" id="{B32B9E8F-8377-4C46-BBF5-9839426F2021}"/>
              </a:ext>
            </a:extLst>
          </p:cNvPr>
          <p:cNvSpPr/>
          <p:nvPr/>
        </p:nvSpPr>
        <p:spPr>
          <a:xfrm flipV="1">
            <a:off x="2439428" y="3429000"/>
            <a:ext cx="932873" cy="1173017"/>
          </a:xfrm>
          <a:prstGeom prst="ben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ED2A1A99-1B0C-4646-A4A1-39780AC91D23}"/>
              </a:ext>
            </a:extLst>
          </p:cNvPr>
          <p:cNvSpPr/>
          <p:nvPr/>
        </p:nvSpPr>
        <p:spPr>
          <a:xfrm>
            <a:off x="3519055" y="2355273"/>
            <a:ext cx="2780145" cy="5232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B9642BA-AE5E-4663-AE28-0A1925114030}"/>
              </a:ext>
            </a:extLst>
          </p:cNvPr>
          <p:cNvSpPr txBox="1"/>
          <p:nvPr/>
        </p:nvSpPr>
        <p:spPr>
          <a:xfrm>
            <a:off x="3986112" y="2050894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have</a:t>
            </a:r>
            <a:r>
              <a:rPr lang="ja-JP" altLang="en-US" dirty="0"/>
              <a:t> </a:t>
            </a:r>
            <a:r>
              <a:rPr lang="en-US" altLang="ja-JP" dirty="0"/>
              <a:t>submitted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FD9F917-88FD-4C14-AADD-F20349634261}"/>
              </a:ext>
            </a:extLst>
          </p:cNvPr>
          <p:cNvSpPr txBox="1"/>
          <p:nvPr/>
        </p:nvSpPr>
        <p:spPr>
          <a:xfrm>
            <a:off x="4768280" y="3405384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have</a:t>
            </a:r>
            <a:r>
              <a:rPr lang="ja-JP" altLang="en-US" dirty="0"/>
              <a:t> </a:t>
            </a:r>
            <a:r>
              <a:rPr lang="en-US" altLang="ja-JP" dirty="0"/>
              <a:t>submitted</a:t>
            </a:r>
            <a:endParaRPr kumimoji="1" lang="ja-JP" altLang="en-US" dirty="0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603AA83C-0FDA-4115-8034-F7641C2DCF3A}"/>
              </a:ext>
            </a:extLst>
          </p:cNvPr>
          <p:cNvSpPr/>
          <p:nvPr/>
        </p:nvSpPr>
        <p:spPr>
          <a:xfrm>
            <a:off x="5761862" y="4085314"/>
            <a:ext cx="677937" cy="5232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22FAEDCE-120E-48BC-8362-F1A4109C2B6A}"/>
              </a:ext>
            </a:extLst>
          </p:cNvPr>
          <p:cNvSpPr/>
          <p:nvPr/>
        </p:nvSpPr>
        <p:spPr>
          <a:xfrm>
            <a:off x="3582991" y="5780697"/>
            <a:ext cx="2780145" cy="5232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77A8B5-7542-4575-BBF9-01773937503D}"/>
              </a:ext>
            </a:extLst>
          </p:cNvPr>
          <p:cNvSpPr txBox="1"/>
          <p:nvPr/>
        </p:nvSpPr>
        <p:spPr>
          <a:xfrm>
            <a:off x="4153440" y="5501278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have submitted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32541F-70C4-4AFA-B74E-F9405850577A}"/>
              </a:ext>
            </a:extLst>
          </p:cNvPr>
          <p:cNvSpPr txBox="1"/>
          <p:nvPr/>
        </p:nvSpPr>
        <p:spPr>
          <a:xfrm>
            <a:off x="6400805" y="1575853"/>
            <a:ext cx="217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Decade </a:t>
            </a:r>
            <a:r>
              <a:rPr kumimoji="1" lang="en-US" altLang="ja-JP" dirty="0" err="1"/>
              <a:t>Programme</a:t>
            </a:r>
            <a:endParaRPr kumimoji="1" lang="ja-JP" altLang="en-US" dirty="0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57271BAB-7FD9-4AAE-A226-FBD2BF2ACFC3}"/>
              </a:ext>
            </a:extLst>
          </p:cNvPr>
          <p:cNvSpPr/>
          <p:nvPr/>
        </p:nvSpPr>
        <p:spPr>
          <a:xfrm>
            <a:off x="9366697" y="2349360"/>
            <a:ext cx="2117182" cy="285071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kumimoji="1" lang="en-US" altLang="ja-JP" dirty="0" err="1">
                <a:solidFill>
                  <a:schemeClr val="bg2">
                    <a:lumMod val="10000"/>
                  </a:schemeClr>
                </a:solidFill>
              </a:rPr>
              <a:t>SynObs</a:t>
            </a:r>
            <a:endParaRPr kumimoji="1" lang="en-US" altLang="ja-JP" dirty="0">
              <a:solidFill>
                <a:schemeClr val="bg2">
                  <a:lumMod val="10000"/>
                </a:schemeClr>
              </a:solidFill>
            </a:endParaRPr>
          </a:p>
          <a:p>
            <a:pPr marL="176213" indent="-176213" 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Develop schemes for better </a:t>
            </a:r>
            <a:r>
              <a:rPr lang="en-US" altLang="ja-JP" dirty="0" err="1">
                <a:solidFill>
                  <a:schemeClr val="bg2">
                    <a:lumMod val="10000"/>
                  </a:schemeClr>
                </a:solidFill>
              </a:rPr>
              <a:t>assim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. of </a:t>
            </a:r>
            <a:r>
              <a:rPr lang="en-US" altLang="ja-JP" dirty="0" err="1">
                <a:solidFill>
                  <a:schemeClr val="bg2">
                    <a:lumMod val="10000"/>
                  </a:schemeClr>
                </a:solidFill>
              </a:rPr>
              <a:t>observaton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 data </a:t>
            </a:r>
          </a:p>
          <a:p>
            <a:pPr marL="176213" indent="-176213" 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bg2">
                    <a:lumMod val="10000"/>
                  </a:schemeClr>
                </a:solidFill>
              </a:rPr>
              <a:t>Obs. sys. eval. for ocean prediction systems.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4DA8845-C7A9-4850-842F-44DCA9014A3B}"/>
              </a:ext>
            </a:extLst>
          </p:cNvPr>
          <p:cNvSpPr txBox="1"/>
          <p:nvPr/>
        </p:nvSpPr>
        <p:spPr>
          <a:xfrm>
            <a:off x="9508839" y="1953372"/>
            <a:ext cx="176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Decade Project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142D3F7-37A8-46EE-A354-FFC2B0FD6E9E}"/>
              </a:ext>
            </a:extLst>
          </p:cNvPr>
          <p:cNvSpPr txBox="1"/>
          <p:nvPr/>
        </p:nvSpPr>
        <p:spPr>
          <a:xfrm>
            <a:off x="7828031" y="675471"/>
            <a:ext cx="1538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Plan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submit</a:t>
            </a:r>
            <a:endParaRPr kumimoji="1" lang="ja-JP" altLang="en-US" dirty="0"/>
          </a:p>
        </p:txBody>
      </p:sp>
      <p:sp>
        <p:nvSpPr>
          <p:cNvPr id="30" name="矢印: 折線 29">
            <a:extLst>
              <a:ext uri="{FF2B5EF4-FFF2-40B4-BE49-F238E27FC236}">
                <a16:creationId xmlns:a16="http://schemas.microsoft.com/office/drawing/2014/main" id="{776B371E-7DE1-44BC-A351-1D881A69FB5B}"/>
              </a:ext>
            </a:extLst>
          </p:cNvPr>
          <p:cNvSpPr/>
          <p:nvPr/>
        </p:nvSpPr>
        <p:spPr>
          <a:xfrm>
            <a:off x="2468160" y="952710"/>
            <a:ext cx="1042688" cy="932874"/>
          </a:xfrm>
          <a:prstGeom prst="bentArrow">
            <a:avLst>
              <a:gd name="adj1" fmla="val 26026"/>
              <a:gd name="adj2" fmla="val 25000"/>
              <a:gd name="adj3" fmla="val 25000"/>
              <a:gd name="adj4" fmla="val 43750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ECA88734-71EA-4875-879D-659474AFD30C}"/>
              </a:ext>
            </a:extLst>
          </p:cNvPr>
          <p:cNvCxnSpPr>
            <a:cxnSpLocks/>
          </p:cNvCxnSpPr>
          <p:nvPr/>
        </p:nvCxnSpPr>
        <p:spPr>
          <a:xfrm>
            <a:off x="8522602" y="2835559"/>
            <a:ext cx="78015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6D8B4E0-8306-4782-AACD-8E32C9DF8EE2}"/>
              </a:ext>
            </a:extLst>
          </p:cNvPr>
          <p:cNvCxnSpPr>
            <a:cxnSpLocks/>
          </p:cNvCxnSpPr>
          <p:nvPr/>
        </p:nvCxnSpPr>
        <p:spPr>
          <a:xfrm>
            <a:off x="8522602" y="4308762"/>
            <a:ext cx="780159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065CAA79-C04C-4730-A471-79F4AEC86E91}"/>
              </a:ext>
            </a:extLst>
          </p:cNvPr>
          <p:cNvCxnSpPr>
            <a:cxnSpLocks/>
          </p:cNvCxnSpPr>
          <p:nvPr/>
        </p:nvCxnSpPr>
        <p:spPr>
          <a:xfrm flipV="1">
            <a:off x="8580587" y="5200074"/>
            <a:ext cx="928252" cy="461817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C2329E5C-D176-47AE-921E-E4B7FF03BABE}"/>
              </a:ext>
            </a:extLst>
          </p:cNvPr>
          <p:cNvSpPr/>
          <p:nvPr/>
        </p:nvSpPr>
        <p:spPr>
          <a:xfrm>
            <a:off x="8903437" y="6063851"/>
            <a:ext cx="2792882" cy="725141"/>
          </a:xfrm>
          <a:prstGeom prst="wedgeRoundRectCallout">
            <a:avLst>
              <a:gd name="adj1" fmla="val -63864"/>
              <a:gd name="adj2" fmla="val -3752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2">
                    <a:lumMod val="10000"/>
                  </a:schemeClr>
                </a:solidFill>
              </a:rPr>
              <a:t>Issuing 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reviews like WMO’s RRR.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D54BE594-7BCB-4436-A955-3013D1F337E9}"/>
              </a:ext>
            </a:extLst>
          </p:cNvPr>
          <p:cNvSpPr/>
          <p:nvPr/>
        </p:nvSpPr>
        <p:spPr>
          <a:xfrm>
            <a:off x="10160000" y="5273040"/>
            <a:ext cx="508003" cy="725141"/>
          </a:xfrm>
          <a:prstGeom prst="downArrow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17573E-4D5E-4846-B0EB-E70A638A2EE2}"/>
              </a:ext>
            </a:extLst>
          </p:cNvPr>
          <p:cNvSpPr txBox="1"/>
          <p:nvPr/>
        </p:nvSpPr>
        <p:spPr>
          <a:xfrm>
            <a:off x="10693757" y="5430982"/>
            <a:ext cx="123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contribute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29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0943" y="801053"/>
            <a:ext cx="12036287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/>
              <a:t>You can still answer to the </a:t>
            </a:r>
            <a:r>
              <a:rPr kumimoji="0" lang="en-US" altLang="ja-JP" sz="2400" dirty="0">
                <a:latin typeface="Arial" panose="020B0604020202020204" pitchFamily="34" charset="0"/>
              </a:rPr>
              <a:t>questionnaire!  (</a:t>
            </a:r>
            <a:r>
              <a:rPr kumimoji="0" lang="en-US" altLang="ja-JP" sz="2400" dirty="0">
                <a:solidFill>
                  <a:srgbClr val="0000FF"/>
                </a:solidFill>
              </a:rPr>
              <a:t>ht</a:t>
            </a:r>
            <a:r>
              <a:rPr lang="en-US" altLang="ja-JP" sz="2400" dirty="0">
                <a:solidFill>
                  <a:srgbClr val="0000FF"/>
                </a:solidFill>
              </a:rPr>
              <a:t>tps://oceanpredict.org/SynObs-contribution/</a:t>
            </a:r>
            <a:r>
              <a:rPr lang="en-US" altLang="ja-JP" sz="2400" dirty="0"/>
              <a:t>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/>
              <a:t>We will also ask the whole OP members to fill the </a:t>
            </a:r>
            <a:r>
              <a:rPr kumimoji="0" lang="en-US" altLang="ja-JP" sz="2400" dirty="0">
                <a:latin typeface="Arial" panose="020B0604020202020204" pitchFamily="34" charset="0"/>
              </a:rPr>
              <a:t>questionnaire.</a:t>
            </a:r>
            <a:r>
              <a:rPr lang="en-US" altLang="ja-JP" sz="2400" dirty="0"/>
              <a:t> 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/>
              <a:t>So far, all people who filled the questionnaire express their contribution to </a:t>
            </a:r>
            <a:r>
              <a:rPr lang="en-US" altLang="ja-JP" sz="2400" dirty="0" err="1"/>
              <a:t>SynObs</a:t>
            </a:r>
            <a:r>
              <a:rPr lang="en-US" altLang="ja-JP" sz="2400" dirty="0"/>
              <a:t>.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Targets regions for evaluation:</a:t>
            </a:r>
            <a:r>
              <a:rPr lang="en-US" altLang="ja-JP" sz="2400" dirty="0"/>
              <a:t>  Global Ocean (5/7), Tropical Ocean(3/7)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Collaboration for OS-Eval:</a:t>
            </a:r>
            <a:r>
              <a:rPr lang="en-US" altLang="ja-JP" sz="2400" dirty="0"/>
              <a:t> Multi-System Evaluation (Including OSE/OSSE) (6/7), Nature run (3/7), regular and special reports(2/7)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Collaboration for DA development:</a:t>
            </a:r>
            <a:r>
              <a:rPr lang="en-US" altLang="ja-JP" sz="2400" dirty="0"/>
              <a:t> Share the information (6/7, Greg recommend doing more that just 15-minutes presentation), Co-development of DA, intercomparison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0000FF"/>
                </a:solidFill>
              </a:rPr>
              <a:t>Combination: </a:t>
            </a:r>
            <a:r>
              <a:rPr lang="en-US" altLang="ja-JP" sz="2400" dirty="0"/>
              <a:t>Altimeters and In-situ (4/7), Radiometers and in-situ (3/7), Sea ice (3/7), SSS (2/7), coastal (2/7)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/>
              <a:t>It seems that collaboration on the evaluating the impacts of combination pf Alti and in-situ is the most feasible one.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  <a:defRPr/>
            </a:pPr>
            <a:r>
              <a:rPr lang="en-US" altLang="ja-JP" sz="2400" dirty="0">
                <a:solidFill>
                  <a:srgbClr val="C00000"/>
                </a:solidFill>
              </a:rPr>
              <a:t>Suggest setting one or two core activities (depending on how we get financial and human supports) and publishing a report based on its results and other voluntarily contributions. </a:t>
            </a:r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EAB60922-BC55-43D7-8FC0-FEC54330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280" y="620713"/>
            <a:ext cx="640312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93B4DF50-7D25-4ECF-96AE-AB4B9559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48" y="188913"/>
            <a:ext cx="228600" cy="228600"/>
          </a:xfrm>
          <a:prstGeom prst="star5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0F8BC228-E475-435E-A477-4A65C4B0F713}"/>
              </a:ext>
            </a:extLst>
          </p:cNvPr>
          <p:cNvSpPr txBox="1">
            <a:spLocks noChangeArrowheads="1"/>
          </p:cNvSpPr>
          <p:nvPr/>
        </p:nvSpPr>
        <p:spPr>
          <a:xfrm>
            <a:off x="449192" y="42863"/>
            <a:ext cx="10885115" cy="577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kumimoji="0" lang="en-US" altLang="ja-JP" sz="2800" dirty="0">
                <a:latin typeface="Arial" panose="020B0604020202020204" pitchFamily="34" charset="0"/>
              </a:rPr>
              <a:t>Questionnaire on </a:t>
            </a:r>
            <a:r>
              <a:rPr kumimoji="0" lang="en-US" altLang="ja-JP" sz="2800" dirty="0" err="1">
                <a:latin typeface="Arial" panose="020B0604020202020204" pitchFamily="34" charset="0"/>
              </a:rPr>
              <a:t>SynObs</a:t>
            </a:r>
            <a:r>
              <a:rPr kumimoji="0" lang="en-US" altLang="ja-JP" sz="2800" dirty="0">
                <a:latin typeface="Arial" panose="020B0604020202020204" pitchFamily="34" charset="0"/>
              </a:rPr>
              <a:t> Activities</a:t>
            </a:r>
          </a:p>
        </p:txBody>
      </p:sp>
    </p:spTree>
    <p:extLst>
      <p:ext uri="{BB962C8B-B14F-4D97-AF65-F5344CB8AC3E}">
        <p14:creationId xmlns:p14="http://schemas.microsoft.com/office/powerpoint/2010/main" val="319584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54586" y="811839"/>
            <a:ext cx="11734214" cy="49475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u"/>
              <a:defRPr/>
            </a:pPr>
            <a:r>
              <a:rPr kumimoji="0" lang="en-US" altLang="ja-JP" sz="2400" dirty="0">
                <a:solidFill>
                  <a:srgbClr val="0000FF"/>
                </a:solidFill>
                <a:cs typeface="Arial" panose="020B0604020202020204" pitchFamily="34" charset="0"/>
              </a:rPr>
              <a:t>Meetings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GSOP web meeting </a:t>
            </a:r>
            <a:r>
              <a:rPr kumimoji="0" lang="ja-JP" altLang="en-US" sz="2400" dirty="0">
                <a:cs typeface="Arial" panose="020B0604020202020204" pitchFamily="34" charset="0"/>
              </a:rPr>
              <a:t>→ </a:t>
            </a:r>
            <a:r>
              <a:rPr kumimoji="0" lang="en-US" altLang="ja-JP" sz="2400" dirty="0">
                <a:cs typeface="Arial" panose="020B0604020202020204" pitchFamily="34" charset="0"/>
              </a:rPr>
              <a:t>Introduction of recent OS-Eval TT activity (May 5)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 err="1">
                <a:cs typeface="Arial" panose="020B0604020202020204" pitchFamily="34" charset="0"/>
              </a:rPr>
              <a:t>OceanPredict</a:t>
            </a:r>
            <a:r>
              <a:rPr kumimoji="0" lang="en-US" altLang="ja-JP" sz="2400" dirty="0">
                <a:cs typeface="Arial" panose="020B0604020202020204" pitchFamily="34" charset="0"/>
              </a:rPr>
              <a:t> &amp; ECMWF joint Symposium (May 17-20)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2</a:t>
            </a:r>
            <a:r>
              <a:rPr kumimoji="0" lang="en-US" altLang="ja-JP" sz="2400" baseline="30000" dirty="0">
                <a:cs typeface="Arial" panose="020B0604020202020204" pitchFamily="34" charset="0"/>
              </a:rPr>
              <a:t>nd</a:t>
            </a:r>
            <a:r>
              <a:rPr kumimoji="0" lang="en-US" altLang="ja-JP" sz="2400" dirty="0">
                <a:cs typeface="Arial" panose="020B0604020202020204" pitchFamily="34" charset="0"/>
              </a:rPr>
              <a:t> Operational Satellite Oceanography Symposium (May 25-27)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US-CLIVAR Tropical Pacific Observation Need Workshop (May 24-26)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PIRATA-24 TAV Meeting (May?)</a:t>
            </a:r>
          </a:p>
          <a:p>
            <a:pPr marL="628650" indent="-342900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OPST-4 (June 16, 17, 21)</a:t>
            </a:r>
          </a:p>
          <a:p>
            <a:pPr marL="285750">
              <a:spcBef>
                <a:spcPts val="300"/>
              </a:spcBef>
              <a:defRPr/>
            </a:pPr>
            <a:endParaRPr kumimoji="0" lang="en-US" altLang="ja-JP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u"/>
              <a:defRPr/>
            </a:pPr>
            <a:r>
              <a:rPr kumimoji="0" lang="en-US" altLang="ja-JP" sz="2400" dirty="0">
                <a:solidFill>
                  <a:srgbClr val="0000FF"/>
                </a:solidFill>
                <a:cs typeface="Arial" panose="020B0604020202020204" pitchFamily="34" charset="0"/>
              </a:rPr>
              <a:t>Next Meeting </a:t>
            </a:r>
          </a:p>
          <a:p>
            <a:pPr marL="623888" indent="-361950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Before/After OPST-4</a:t>
            </a:r>
          </a:p>
          <a:p>
            <a:pPr marL="623888" indent="-361950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Preparation for OPST-4/ Report the results of OPST-4</a:t>
            </a:r>
          </a:p>
          <a:p>
            <a:pPr marL="623888" indent="-361950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altLang="ja-JP" sz="2400" dirty="0">
                <a:cs typeface="Arial" panose="020B0604020202020204" pitchFamily="34" charset="0"/>
              </a:rPr>
              <a:t>Maybe we will be discuss how we submit </a:t>
            </a:r>
            <a:r>
              <a:rPr kumimoji="0" lang="en-US" altLang="ja-JP" sz="2400" dirty="0" err="1">
                <a:cs typeface="Arial" panose="020B0604020202020204" pitchFamily="34" charset="0"/>
              </a:rPr>
              <a:t>SynObs</a:t>
            </a:r>
            <a:r>
              <a:rPr kumimoji="0" lang="en-US" altLang="ja-JP" sz="24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EAB60922-BC55-43D7-8FC0-FEC54330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657" y="620713"/>
            <a:ext cx="344421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93B4DF50-7D25-4ECF-96AE-AB4B9559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24" y="188913"/>
            <a:ext cx="228600" cy="228600"/>
          </a:xfrm>
          <a:prstGeom prst="star5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0F8BC228-E475-435E-A477-4A65C4B0F713}"/>
              </a:ext>
            </a:extLst>
          </p:cNvPr>
          <p:cNvSpPr txBox="1">
            <a:spLocks noChangeArrowheads="1"/>
          </p:cNvSpPr>
          <p:nvPr/>
        </p:nvSpPr>
        <p:spPr>
          <a:xfrm>
            <a:off x="400568" y="42863"/>
            <a:ext cx="8801482" cy="577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kumimoji="0" lang="en-US" altLang="ja-JP" sz="2800" dirty="0">
                <a:latin typeface="Arial" panose="020B0604020202020204" pitchFamily="34" charset="0"/>
              </a:rPr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55629325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ヒラギノ角ゴ Pro W3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22243</TotalTime>
  <Words>566</Words>
  <Application>Microsoft Office PowerPoint</Application>
  <PresentationFormat>ワイド画面</PresentationFormat>
  <Paragraphs>68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Wingdings</vt:lpstr>
      <vt:lpstr>Wingdings 3</vt:lpstr>
      <vt:lpstr>デザインの設定</vt:lpstr>
      <vt:lpstr>Office Theme</vt:lpstr>
      <vt:lpstr>Default Design</vt:lpstr>
      <vt:lpstr>OceanPredict OS-Eval Task Team The 9th web meeting  (Apr. 28th, 2021, 21:00UTC)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yfujii</dc:creator>
  <cp:lastModifiedBy>Yosuke</cp:lastModifiedBy>
  <cp:revision>1051</cp:revision>
  <cp:lastPrinted>2017-10-07T07:34:14Z</cp:lastPrinted>
  <dcterms:created xsi:type="dcterms:W3CDTF">2011-05-31T08:56:55Z</dcterms:created>
  <dcterms:modified xsi:type="dcterms:W3CDTF">2021-04-26T07:39:35Z</dcterms:modified>
</cp:coreProperties>
</file>